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71" r:id="rId8"/>
    <p:sldId id="269" r:id="rId9"/>
    <p:sldId id="265" r:id="rId10"/>
    <p:sldId id="266" r:id="rId11"/>
    <p:sldId id="267" r:id="rId12"/>
    <p:sldId id="268"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D7E515-4D82-4F80-BFA7-9B771FD8D182}" type="datetimeFigureOut">
              <a:rPr lang="en-US" smtClean="0"/>
              <a:t>04/11/2014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0666A-8F06-497F-86E0-E59B0CF71442}"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7E515-4D82-4F80-BFA7-9B771FD8D182}" type="datetimeFigureOut">
              <a:rPr lang="en-US" smtClean="0"/>
              <a:t>04/11/2014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0666A-8F06-497F-86E0-E59B0CF714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7E515-4D82-4F80-BFA7-9B771FD8D182}" type="datetimeFigureOut">
              <a:rPr lang="en-US" smtClean="0"/>
              <a:t>04/11/2014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0666A-8F06-497F-86E0-E59B0CF714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7E515-4D82-4F80-BFA7-9B771FD8D182}" type="datetimeFigureOut">
              <a:rPr lang="en-US" smtClean="0"/>
              <a:t>04/11/2014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0666A-8F06-497F-86E0-E59B0CF714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D7E515-4D82-4F80-BFA7-9B771FD8D182}" type="datetimeFigureOut">
              <a:rPr lang="en-US" smtClean="0"/>
              <a:t>04/11/2014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0666A-8F06-497F-86E0-E59B0CF71442}"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D7E515-4D82-4F80-BFA7-9B771FD8D182}" type="datetimeFigureOut">
              <a:rPr lang="en-US" smtClean="0"/>
              <a:t>04/11/2014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0666A-8F06-497F-86E0-E59B0CF714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D7E515-4D82-4F80-BFA7-9B771FD8D182}" type="datetimeFigureOut">
              <a:rPr lang="en-US" smtClean="0"/>
              <a:t>04/11/2014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70666A-8F06-497F-86E0-E59B0CF71442}"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D7E515-4D82-4F80-BFA7-9B771FD8D182}" type="datetimeFigureOut">
              <a:rPr lang="en-US" smtClean="0"/>
              <a:t>04/11/2014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70666A-8F06-497F-86E0-E59B0CF714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7E515-4D82-4F80-BFA7-9B771FD8D182}" type="datetimeFigureOut">
              <a:rPr lang="en-US" smtClean="0"/>
              <a:t>04/11/2014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70666A-8F06-497F-86E0-E59B0CF714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7E515-4D82-4F80-BFA7-9B771FD8D182}" type="datetimeFigureOut">
              <a:rPr lang="en-US" smtClean="0"/>
              <a:t>04/11/2014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0666A-8F06-497F-86E0-E59B0CF71442}"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7E515-4D82-4F80-BFA7-9B771FD8D182}" type="datetimeFigureOut">
              <a:rPr lang="en-US" smtClean="0"/>
              <a:t>04/11/2014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0666A-8F06-497F-86E0-E59B0CF714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D7E515-4D82-4F80-BFA7-9B771FD8D182}" type="datetimeFigureOut">
              <a:rPr lang="en-US" smtClean="0"/>
              <a:t>04/11/2014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870666A-8F06-497F-86E0-E59B0CF71442}"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851648" cy="1295400"/>
          </a:xfrm>
        </p:spPr>
        <p:txBody>
          <a:bodyPr>
            <a:normAutofit/>
          </a:bodyPr>
          <a:lstStyle/>
          <a:p>
            <a:r>
              <a:rPr lang="en-US" sz="6000" dirty="0" smtClean="0"/>
              <a:t>Trigonometric leveling </a:t>
            </a:r>
            <a:endParaRPr lang="en-US" sz="6000" dirty="0"/>
          </a:p>
        </p:txBody>
      </p:sp>
      <p:sp>
        <p:nvSpPr>
          <p:cNvPr id="3" name="TextBox 2"/>
          <p:cNvSpPr txBox="1"/>
          <p:nvPr/>
        </p:nvSpPr>
        <p:spPr>
          <a:xfrm>
            <a:off x="152401" y="3962400"/>
            <a:ext cx="6019799" cy="2308324"/>
          </a:xfrm>
          <a:prstGeom prst="rect">
            <a:avLst/>
          </a:prstGeom>
          <a:noFill/>
        </p:spPr>
        <p:txBody>
          <a:bodyPr wrap="square" rtlCol="0">
            <a:spAutoFit/>
          </a:bodyPr>
          <a:lstStyle/>
          <a:p>
            <a:r>
              <a:rPr lang="en-US" sz="2400" dirty="0">
                <a:solidFill>
                  <a:schemeClr val="accent3"/>
                </a:solidFill>
              </a:rPr>
              <a:t>Prepared By:</a:t>
            </a:r>
          </a:p>
          <a:p>
            <a:r>
              <a:rPr lang="en-US" sz="2400" dirty="0">
                <a:solidFill>
                  <a:schemeClr val="accent3"/>
                </a:solidFill>
              </a:rPr>
              <a:t>Shah </a:t>
            </a:r>
            <a:r>
              <a:rPr lang="en-US" sz="2400" dirty="0" err="1">
                <a:solidFill>
                  <a:schemeClr val="accent3"/>
                </a:solidFill>
              </a:rPr>
              <a:t>Jainesh</a:t>
            </a:r>
            <a:r>
              <a:rPr lang="en-US" sz="2400" dirty="0">
                <a:solidFill>
                  <a:schemeClr val="accent3"/>
                </a:solidFill>
              </a:rPr>
              <a:t>       Roll No:-T13CL098</a:t>
            </a:r>
          </a:p>
          <a:p>
            <a:r>
              <a:rPr lang="en-US" sz="2400" dirty="0">
                <a:solidFill>
                  <a:schemeClr val="accent3"/>
                </a:solidFill>
              </a:rPr>
              <a:t>Shah </a:t>
            </a:r>
            <a:r>
              <a:rPr lang="en-US" sz="2400" dirty="0" err="1">
                <a:solidFill>
                  <a:schemeClr val="accent3"/>
                </a:solidFill>
              </a:rPr>
              <a:t>Darpit</a:t>
            </a:r>
            <a:r>
              <a:rPr lang="en-US" sz="2400" dirty="0">
                <a:solidFill>
                  <a:schemeClr val="accent3"/>
                </a:solidFill>
              </a:rPr>
              <a:t>         Roll No:- T13CL094</a:t>
            </a:r>
          </a:p>
          <a:p>
            <a:r>
              <a:rPr lang="en-US" sz="2400" dirty="0">
                <a:solidFill>
                  <a:schemeClr val="accent3"/>
                </a:solidFill>
              </a:rPr>
              <a:t>Shah </a:t>
            </a:r>
            <a:r>
              <a:rPr lang="en-US" sz="2400" dirty="0" err="1">
                <a:solidFill>
                  <a:schemeClr val="accent3"/>
                </a:solidFill>
              </a:rPr>
              <a:t>Akash</a:t>
            </a:r>
            <a:r>
              <a:rPr lang="en-US" sz="2400" dirty="0">
                <a:solidFill>
                  <a:schemeClr val="accent3"/>
                </a:solidFill>
              </a:rPr>
              <a:t>         </a:t>
            </a:r>
            <a:r>
              <a:rPr lang="en-US" sz="2400" dirty="0" smtClean="0">
                <a:solidFill>
                  <a:schemeClr val="accent3"/>
                </a:solidFill>
              </a:rPr>
              <a:t>Roll </a:t>
            </a:r>
            <a:r>
              <a:rPr lang="en-US" sz="2400" dirty="0">
                <a:solidFill>
                  <a:schemeClr val="accent3"/>
                </a:solidFill>
              </a:rPr>
              <a:t>No:- T13CL095</a:t>
            </a:r>
          </a:p>
          <a:p>
            <a:r>
              <a:rPr lang="en-US" sz="2400" dirty="0">
                <a:solidFill>
                  <a:schemeClr val="accent3"/>
                </a:solidFill>
              </a:rPr>
              <a:t>Shah </a:t>
            </a:r>
            <a:r>
              <a:rPr lang="en-US" sz="2400" dirty="0" err="1">
                <a:solidFill>
                  <a:schemeClr val="accent3"/>
                </a:solidFill>
              </a:rPr>
              <a:t>Drashan</a:t>
            </a:r>
            <a:r>
              <a:rPr lang="en-US" sz="2400" dirty="0">
                <a:solidFill>
                  <a:schemeClr val="accent3"/>
                </a:solidFill>
              </a:rPr>
              <a:t>      Roll No:- T13CL097</a:t>
            </a:r>
          </a:p>
          <a:p>
            <a:r>
              <a:rPr lang="en-US" sz="2400" dirty="0">
                <a:solidFill>
                  <a:schemeClr val="accent3"/>
                </a:solidFill>
              </a:rPr>
              <a:t>Shah Riken          Roll No:- T13CL099</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199" y="152400"/>
            <a:ext cx="4401519" cy="1219200"/>
          </a:xfrm>
          <a:prstGeom prst="rect">
            <a:avLst/>
          </a:prstGeom>
        </p:spPr>
      </p:pic>
      <p:sp>
        <p:nvSpPr>
          <p:cNvPr id="5" name="Rectangle 4"/>
          <p:cNvSpPr/>
          <p:nvPr/>
        </p:nvSpPr>
        <p:spPr>
          <a:xfrm>
            <a:off x="533400" y="2971800"/>
            <a:ext cx="4572000" cy="923330"/>
          </a:xfrm>
          <a:prstGeom prst="rect">
            <a:avLst/>
          </a:prstGeom>
        </p:spPr>
        <p:txBody>
          <a:bodyPr>
            <a:spAutoFit/>
          </a:bodyPr>
          <a:lstStyle/>
          <a:p>
            <a:r>
              <a:rPr lang="en-US" dirty="0" smtClean="0"/>
              <a:t>Sub:-Surveying (2130601)</a:t>
            </a:r>
          </a:p>
          <a:p>
            <a:r>
              <a:rPr lang="en-US" dirty="0" smtClean="0"/>
              <a:t>Civil </a:t>
            </a:r>
            <a:r>
              <a:rPr lang="en-US" dirty="0"/>
              <a:t>(</a:t>
            </a:r>
            <a:r>
              <a:rPr lang="en-US" dirty="0" err="1"/>
              <a:t>Div</a:t>
            </a:r>
            <a:r>
              <a:rPr lang="en-US" dirty="0"/>
              <a:t>:-B)</a:t>
            </a:r>
          </a:p>
          <a:p>
            <a:r>
              <a:rPr lang="en-US" dirty="0"/>
              <a:t>Sem-3rd</a:t>
            </a:r>
          </a:p>
        </p:txBody>
      </p:sp>
      <p:sp>
        <p:nvSpPr>
          <p:cNvPr id="6" name="TextBox 5"/>
          <p:cNvSpPr txBox="1"/>
          <p:nvPr/>
        </p:nvSpPr>
        <p:spPr>
          <a:xfrm>
            <a:off x="6553200" y="4114800"/>
            <a:ext cx="1879041" cy="830997"/>
          </a:xfrm>
          <a:prstGeom prst="rect">
            <a:avLst/>
          </a:prstGeom>
          <a:noFill/>
        </p:spPr>
        <p:txBody>
          <a:bodyPr wrap="none" rtlCol="0">
            <a:spAutoFit/>
          </a:bodyPr>
          <a:lstStyle/>
          <a:p>
            <a:pPr>
              <a:defRPr/>
            </a:pPr>
            <a:r>
              <a:rPr lang="en-US" sz="2400" dirty="0">
                <a:solidFill>
                  <a:srgbClr val="FF0000"/>
                </a:solidFill>
              </a:rPr>
              <a:t>Guided By</a:t>
            </a:r>
            <a:r>
              <a:rPr lang="en-US" sz="2400" dirty="0" smtClean="0">
                <a:solidFill>
                  <a:srgbClr val="FF0000"/>
                </a:solidFill>
              </a:rPr>
              <a:t>:</a:t>
            </a:r>
          </a:p>
          <a:p>
            <a:pPr>
              <a:defRPr/>
            </a:pPr>
            <a:r>
              <a:rPr lang="en-US" sz="2400" dirty="0" smtClean="0">
                <a:solidFill>
                  <a:srgbClr val="FF0000"/>
                </a:solidFill>
              </a:rPr>
              <a:t>Prof. D.M Sir</a:t>
            </a:r>
            <a:endParaRPr lang="en-US" sz="2400" dirty="0">
              <a:solidFill>
                <a:srgbClr val="FF0000"/>
              </a:solidFill>
            </a:endParaRPr>
          </a:p>
        </p:txBody>
      </p:sp>
    </p:spTree>
    <p:extLst>
      <p:ext uri="{BB962C8B-B14F-4D97-AF65-F5344CB8AC3E}">
        <p14:creationId xmlns:p14="http://schemas.microsoft.com/office/powerpoint/2010/main" val="19828814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990600"/>
            <a:ext cx="6484557" cy="4849019"/>
          </a:xfrm>
        </p:spPr>
      </p:pic>
    </p:spTree>
    <p:extLst>
      <p:ext uri="{BB962C8B-B14F-4D97-AF65-F5344CB8AC3E}">
        <p14:creationId xmlns:p14="http://schemas.microsoft.com/office/powerpoint/2010/main" val="2392057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125113" cy="2143675"/>
          </a:xfrm>
        </p:spPr>
        <p:txBody>
          <a:bodyPr>
            <a:normAutofit/>
          </a:bodyPr>
          <a:lstStyle/>
          <a:p>
            <a:r>
              <a:rPr lang="en-US" sz="4400" dirty="0"/>
              <a:t>Case </a:t>
            </a:r>
            <a:r>
              <a:rPr lang="en-US" sz="4400" dirty="0" smtClean="0"/>
              <a:t>3 </a:t>
            </a:r>
            <a:r>
              <a:rPr lang="en-US" sz="4400" dirty="0"/>
              <a:t/>
            </a:r>
            <a:br>
              <a:rPr lang="en-US" sz="4400" dirty="0"/>
            </a:br>
            <a:r>
              <a:rPr lang="en-US" sz="4400" b="1" dirty="0"/>
              <a:t>Base of the object is not accessible</a:t>
            </a:r>
            <a:endParaRPr lang="en-US" sz="4400" dirty="0"/>
          </a:p>
        </p:txBody>
      </p:sp>
      <p:sp>
        <p:nvSpPr>
          <p:cNvPr id="3" name="Content Placeholder 2"/>
          <p:cNvSpPr>
            <a:spLocks noGrp="1"/>
          </p:cNvSpPr>
          <p:nvPr>
            <p:ph idx="1"/>
          </p:nvPr>
        </p:nvSpPr>
        <p:spPr>
          <a:xfrm>
            <a:off x="762000" y="2057400"/>
            <a:ext cx="7543800" cy="3429000"/>
          </a:xfrm>
        </p:spPr>
        <p:txBody>
          <a:bodyPr/>
          <a:lstStyle/>
          <a:p>
            <a:r>
              <a:rPr lang="en-US" dirty="0" smtClean="0"/>
              <a:t>The instrument stations and the elevated object not in the same vertical plane</a:t>
            </a:r>
          </a:p>
          <a:p>
            <a:r>
              <a:rPr lang="en-US" dirty="0" smtClean="0"/>
              <a:t>This is the most practical case on field if we consider in comparison with other cases</a:t>
            </a:r>
          </a:p>
          <a:p>
            <a:r>
              <a:rPr lang="en-US" dirty="0"/>
              <a:t> </a:t>
            </a:r>
            <a:r>
              <a:rPr lang="en-US" dirty="0" smtClean="0"/>
              <a:t>In this case we use the sine law for finding the distances example D1 and D2</a:t>
            </a:r>
          </a:p>
          <a:p>
            <a:pPr marL="0" indent="0">
              <a:buNone/>
            </a:pPr>
            <a:r>
              <a:rPr lang="en-US" dirty="0" smtClean="0"/>
              <a:t>      For example</a:t>
            </a:r>
          </a:p>
          <a:p>
            <a:pPr marL="0" indent="0">
              <a:buNone/>
            </a:pPr>
            <a:r>
              <a:rPr lang="en-US" dirty="0"/>
              <a:t> </a:t>
            </a:r>
            <a:r>
              <a:rPr lang="en-US" dirty="0" smtClean="0"/>
              <a:t>                    (d sin z1)/sin z3 = D2</a:t>
            </a:r>
            <a:endParaRPr lang="en-US" dirty="0"/>
          </a:p>
        </p:txBody>
      </p:sp>
    </p:spTree>
    <p:extLst>
      <p:ext uri="{BB962C8B-B14F-4D97-AF65-F5344CB8AC3E}">
        <p14:creationId xmlns:p14="http://schemas.microsoft.com/office/powerpoint/2010/main" val="179279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2790" y="1371599"/>
            <a:ext cx="7010610" cy="4714947"/>
          </a:xfrm>
        </p:spPr>
      </p:pic>
    </p:spTree>
    <p:extLst>
      <p:ext uri="{BB962C8B-B14F-4D97-AF65-F5344CB8AC3E}">
        <p14:creationId xmlns:p14="http://schemas.microsoft.com/office/powerpoint/2010/main" val="557482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pPr marL="0" indent="0">
              <a:buNone/>
            </a:pPr>
            <a:r>
              <a:rPr lang="en-US" dirty="0"/>
              <a:t> </a:t>
            </a:r>
            <a:r>
              <a:rPr lang="en-US" dirty="0" smtClean="0"/>
              <a:t>                  </a:t>
            </a:r>
            <a:r>
              <a:rPr lang="en-US" sz="4800" b="1" i="1" dirty="0" smtClean="0"/>
              <a:t>THANK YOU ….</a:t>
            </a:r>
          </a:p>
          <a:p>
            <a:endParaRPr lang="en-US" dirty="0" smtClean="0"/>
          </a:p>
          <a:p>
            <a:endParaRPr lang="en-US" dirty="0"/>
          </a:p>
          <a:p>
            <a:endParaRPr lang="en-US" dirty="0" smtClean="0"/>
          </a:p>
          <a:p>
            <a:pPr marL="0" indent="0">
              <a:buNone/>
            </a:pPr>
            <a:r>
              <a:rPr lang="en-US" dirty="0" smtClean="0"/>
              <a:t>                                                        </a:t>
            </a:r>
            <a:endParaRPr lang="en-US" sz="2200" dirty="0" smtClean="0"/>
          </a:p>
          <a:p>
            <a:endParaRPr lang="en-US" dirty="0"/>
          </a:p>
        </p:txBody>
      </p:sp>
    </p:spTree>
    <p:extLst>
      <p:ext uri="{BB962C8B-B14F-4D97-AF65-F5344CB8AC3E}">
        <p14:creationId xmlns:p14="http://schemas.microsoft.com/office/powerpoint/2010/main" val="363885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53400" cy="1447800"/>
          </a:xfrm>
        </p:spPr>
        <p:txBody>
          <a:bodyPr>
            <a:normAutofit fontScale="90000"/>
          </a:bodyPr>
          <a:lstStyle/>
          <a:p>
            <a:r>
              <a:rPr lang="en-US" dirty="0" smtClean="0"/>
              <a:t>Introduction</a:t>
            </a:r>
            <a:br>
              <a:rPr lang="en-US" dirty="0" smtClean="0"/>
            </a:br>
            <a:endParaRPr lang="en-US" dirty="0"/>
          </a:p>
        </p:txBody>
      </p:sp>
      <p:sp>
        <p:nvSpPr>
          <p:cNvPr id="3" name="Content Placeholder 2"/>
          <p:cNvSpPr>
            <a:spLocks noGrp="1"/>
          </p:cNvSpPr>
          <p:nvPr>
            <p:ph idx="1"/>
          </p:nvPr>
        </p:nvSpPr>
        <p:spPr>
          <a:xfrm>
            <a:off x="533400" y="762000"/>
            <a:ext cx="8153400" cy="5364163"/>
          </a:xfrm>
        </p:spPr>
        <p:txBody>
          <a:bodyPr>
            <a:noAutofit/>
          </a:bodyPr>
          <a:lstStyle/>
          <a:p>
            <a:r>
              <a:rPr lang="en-US" sz="2400" dirty="0"/>
              <a:t/>
            </a:r>
            <a:br>
              <a:rPr lang="en-US" sz="2400" dirty="0"/>
            </a:br>
            <a:r>
              <a:rPr lang="en-US" sz="2400" dirty="0"/>
              <a:t>This is an indirect method of </a:t>
            </a:r>
            <a:r>
              <a:rPr lang="en-US" sz="2400" dirty="0" smtClean="0"/>
              <a:t>levelling.</a:t>
            </a:r>
            <a:endParaRPr lang="en-US" sz="2400" dirty="0"/>
          </a:p>
          <a:p>
            <a:pPr marL="0" indent="0">
              <a:buNone/>
            </a:pPr>
            <a:r>
              <a:rPr lang="en-US" sz="2400" dirty="0"/>
              <a:t> </a:t>
            </a:r>
          </a:p>
          <a:p>
            <a:r>
              <a:rPr lang="en-US" sz="2400" dirty="0"/>
              <a:t>In this method the difference in elevation of the points is determined from the observed </a:t>
            </a:r>
            <a:r>
              <a:rPr lang="en-US" sz="2400" dirty="0" smtClean="0"/>
              <a:t>vertical angles </a:t>
            </a:r>
            <a:r>
              <a:rPr lang="en-US" sz="2400" dirty="0"/>
              <a:t>and measured distances</a:t>
            </a:r>
            <a:r>
              <a:rPr lang="en-US" sz="2400" dirty="0" smtClean="0"/>
              <a:t>.</a:t>
            </a:r>
            <a:endParaRPr lang="en-US" sz="2400" dirty="0"/>
          </a:p>
          <a:p>
            <a:pPr marL="0" indent="0">
              <a:buNone/>
            </a:pPr>
            <a:r>
              <a:rPr lang="en-US" sz="2400" dirty="0"/>
              <a:t> </a:t>
            </a:r>
          </a:p>
          <a:p>
            <a:r>
              <a:rPr lang="en-US" sz="2400" dirty="0"/>
              <a:t>The vertical angles are measured with a transit theodolite </a:t>
            </a:r>
            <a:r>
              <a:rPr lang="en-US" sz="2400" dirty="0" smtClean="0"/>
              <a:t>and</a:t>
            </a:r>
            <a:endParaRPr lang="en-US" sz="2400" dirty="0"/>
          </a:p>
          <a:p>
            <a:pPr marL="0" indent="0">
              <a:buNone/>
            </a:pPr>
            <a:r>
              <a:rPr lang="en-US" sz="2400" dirty="0"/>
              <a:t> </a:t>
            </a:r>
          </a:p>
          <a:p>
            <a:r>
              <a:rPr lang="en-US" sz="2400" dirty="0"/>
              <a:t>The distances are measured directly (plane surveying) or computed trigonometrically </a:t>
            </a:r>
            <a:r>
              <a:rPr lang="en-US" sz="2400" dirty="0" smtClean="0"/>
              <a:t>(geodetic survey).</a:t>
            </a:r>
            <a:endParaRPr lang="en-US" sz="2400" dirty="0"/>
          </a:p>
        </p:txBody>
      </p:sp>
    </p:spTree>
    <p:extLst>
      <p:ext uri="{BB962C8B-B14F-4D97-AF65-F5344CB8AC3E}">
        <p14:creationId xmlns:p14="http://schemas.microsoft.com/office/powerpoint/2010/main" val="1103734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73763"/>
          </a:xfrm>
        </p:spPr>
        <p:txBody>
          <a:bodyPr>
            <a:normAutofit/>
          </a:bodyPr>
          <a:lstStyle/>
          <a:p>
            <a:r>
              <a:rPr lang="en-US" sz="2400" dirty="0" smtClean="0"/>
              <a:t>Trigonometric levelling is commonly used in topographical work to find out the elevation of the top of buildings, chimneys, church spires, and so on.</a:t>
            </a:r>
          </a:p>
          <a:p>
            <a:pPr marL="0" indent="0">
              <a:buNone/>
            </a:pPr>
            <a:r>
              <a:rPr lang="en-US" sz="2400" dirty="0" smtClean="0"/>
              <a:t> </a:t>
            </a:r>
          </a:p>
          <a:p>
            <a:endParaRPr lang="en-US" sz="2400" dirty="0" smtClean="0"/>
          </a:p>
          <a:p>
            <a:r>
              <a:rPr lang="en-US" sz="2400" dirty="0" smtClean="0"/>
              <a:t>Also, it can be used to its advantage in difficult terrains such as mountainous areas.</a:t>
            </a:r>
          </a:p>
          <a:p>
            <a:endParaRPr lang="en-US" sz="2400" dirty="0" smtClean="0"/>
          </a:p>
          <a:p>
            <a:pPr marL="0" indent="0">
              <a:buNone/>
            </a:pPr>
            <a:r>
              <a:rPr lang="en-US" sz="2400" dirty="0" smtClean="0"/>
              <a:t> </a:t>
            </a:r>
          </a:p>
          <a:p>
            <a:r>
              <a:rPr lang="en-US" sz="2400" dirty="0" smtClean="0"/>
              <a:t>Depending upon the field conditions and the measurements that can be made with the instruments available, there can be innumerable cases.</a:t>
            </a:r>
            <a:endParaRPr lang="en-US" sz="2400" dirty="0"/>
          </a:p>
        </p:txBody>
      </p:sp>
    </p:spTree>
    <p:extLst>
      <p:ext uri="{BB962C8B-B14F-4D97-AF65-F5344CB8AC3E}">
        <p14:creationId xmlns:p14="http://schemas.microsoft.com/office/powerpoint/2010/main" val="2386121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2057400"/>
          </a:xfrm>
        </p:spPr>
        <p:txBody>
          <a:bodyPr>
            <a:normAutofit fontScale="90000"/>
          </a:bodyPr>
          <a:lstStyle/>
          <a:p>
            <a:r>
              <a:rPr lang="hu-HU" b="1" dirty="0" smtClean="0">
                <a:latin typeface="Times New Roman" pitchFamily="18" charset="0"/>
              </a:rPr>
              <a:t>The principle of trigonometric heighting</a:t>
            </a:r>
            <a:r>
              <a:rPr lang="hu-HU" b="1" dirty="0" smtClean="0">
                <a:solidFill>
                  <a:srgbClr val="FF3300"/>
                </a:solidFill>
                <a:latin typeface="Times New Roman" pitchFamily="18" charset="0"/>
              </a:rPr>
              <a:t/>
            </a:r>
            <a:br>
              <a:rPr lang="hu-HU" b="1" dirty="0" smtClean="0">
                <a:solidFill>
                  <a:srgbClr val="FF3300"/>
                </a:solidFill>
                <a:latin typeface="Times New Roman" pitchFamily="18" charset="0"/>
              </a:rPr>
            </a:br>
            <a:endParaRPr lang="en-US" dirty="0"/>
          </a:p>
        </p:txBody>
      </p:sp>
      <p:pic>
        <p:nvPicPr>
          <p:cNvPr id="4" name="Kép 9" descr="trigmag05.jpg"/>
          <p:cNvPicPr>
            <a:picLocks noGrp="1" noChangeAspect="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4478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Object 4"/>
          <p:cNvGraphicFramePr>
            <a:graphicFrameLocks noChangeAspect="1"/>
          </p:cNvGraphicFramePr>
          <p:nvPr>
            <p:extLst>
              <p:ext uri="{D42A27DB-BD31-4B8C-83A1-F6EECF244321}">
                <p14:modId xmlns:p14="http://schemas.microsoft.com/office/powerpoint/2010/main" val="3564011810"/>
              </p:ext>
            </p:extLst>
          </p:nvPr>
        </p:nvGraphicFramePr>
        <p:xfrm>
          <a:off x="685800" y="5791200"/>
          <a:ext cx="7416800" cy="706437"/>
        </p:xfrm>
        <a:graphic>
          <a:graphicData uri="http://schemas.openxmlformats.org/presentationml/2006/ole">
            <mc:AlternateContent xmlns:mc="http://schemas.openxmlformats.org/markup-compatibility/2006">
              <mc:Choice xmlns:v="urn:schemas-microsoft-com:vml" Requires="v">
                <p:oleObj spid="_x0000_s1072" name="Equation" r:id="rId4" imgW="1892160" imgH="177480" progId="Equation.3">
                  <p:embed/>
                </p:oleObj>
              </mc:Choice>
              <mc:Fallback>
                <p:oleObj name="Equation" r:id="rId4" imgW="1892160" imgH="177480"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5791200"/>
                        <a:ext cx="74168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45905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HEIGHTS And DISTANCES</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sz="2400" dirty="0" smtClean="0"/>
              <a:t>When the distance btw the stations is not large, the distance btw the stations measured on the surface of the earth or computed trigonometrically may be assumed as a plane distance.</a:t>
            </a:r>
          </a:p>
          <a:p>
            <a:r>
              <a:rPr lang="en-US" sz="2400" dirty="0" smtClean="0"/>
              <a:t>The amount of correction due to curvature of the earth surface an refraction just be ignored.</a:t>
            </a:r>
          </a:p>
          <a:p>
            <a:r>
              <a:rPr lang="en-US" sz="2400" dirty="0" smtClean="0"/>
              <a:t>Depending on field conditions, the following three cases are involved</a:t>
            </a:r>
          </a:p>
          <a:p>
            <a:pPr marL="0" indent="0">
              <a:buNone/>
            </a:pPr>
            <a:r>
              <a:rPr lang="en-US" sz="2400" b="1" dirty="0" smtClean="0"/>
              <a:t>Case</a:t>
            </a:r>
            <a:r>
              <a:rPr lang="en-US" sz="2400" dirty="0" smtClean="0"/>
              <a:t> </a:t>
            </a:r>
            <a:r>
              <a:rPr lang="en-US" sz="2400" b="1" dirty="0" smtClean="0"/>
              <a:t>1</a:t>
            </a:r>
            <a:r>
              <a:rPr lang="en-US" sz="2400" dirty="0" smtClean="0"/>
              <a:t>)Base of the object is accessible</a:t>
            </a:r>
          </a:p>
          <a:p>
            <a:pPr marL="0" indent="0">
              <a:buNone/>
            </a:pPr>
            <a:r>
              <a:rPr lang="en-US" sz="2400" b="1" dirty="0" smtClean="0"/>
              <a:t>Case</a:t>
            </a:r>
            <a:r>
              <a:rPr lang="en-US" sz="2400" dirty="0" smtClean="0"/>
              <a:t> </a:t>
            </a:r>
            <a:r>
              <a:rPr lang="en-US" sz="2400" b="1" dirty="0" smtClean="0"/>
              <a:t>2</a:t>
            </a:r>
            <a:r>
              <a:rPr lang="en-US" sz="2400" dirty="0" smtClean="0"/>
              <a:t>)Base of the object inaccessible and instruments station are in the same vertical plane</a:t>
            </a:r>
          </a:p>
          <a:p>
            <a:pPr marL="0" indent="0">
              <a:buNone/>
            </a:pPr>
            <a:r>
              <a:rPr lang="en-US" sz="2400" b="1" dirty="0" smtClean="0"/>
              <a:t>Case 3</a:t>
            </a:r>
            <a:r>
              <a:rPr lang="en-US" sz="2400" dirty="0" smtClean="0"/>
              <a:t>)Base of the object inaccessible and instruments are not in same vertical plane</a:t>
            </a:r>
          </a:p>
        </p:txBody>
      </p:sp>
    </p:spTree>
    <p:extLst>
      <p:ext uri="{BB962C8B-B14F-4D97-AF65-F5344CB8AC3E}">
        <p14:creationId xmlns:p14="http://schemas.microsoft.com/office/powerpoint/2010/main" val="2422383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r>
              <a:rPr lang="en-US" sz="2700" b="1" dirty="0" smtClean="0"/>
              <a:t>(Case 1)</a:t>
            </a:r>
            <a:r>
              <a:rPr lang="en-US" sz="2700" b="1" dirty="0"/>
              <a:t/>
            </a:r>
            <a:br>
              <a:rPr lang="en-US" sz="2700" b="1" dirty="0"/>
            </a:br>
            <a:r>
              <a:rPr lang="en-US" sz="2700" b="1" dirty="0" smtClean="0"/>
              <a:t>Determination </a:t>
            </a:r>
            <a:r>
              <a:rPr lang="en-US" sz="2700" b="1" dirty="0"/>
              <a:t>of elevation of object when the base is </a:t>
            </a:r>
            <a:r>
              <a:rPr lang="en-US" sz="2700" b="1" dirty="0" smtClean="0"/>
              <a:t>accessible</a:t>
            </a:r>
            <a:r>
              <a:rPr lang="en-US" sz="2700" dirty="0"/>
              <a:t/>
            </a:r>
            <a:br>
              <a:rPr lang="en-US" sz="2700" dirty="0"/>
            </a:br>
            <a:r>
              <a:rPr lang="en-US" sz="2700" b="1" dirty="0"/>
              <a:t>the object is Vertical</a:t>
            </a:r>
            <a:r>
              <a:rPr lang="en-US" sz="2700" dirty="0"/>
              <a:t/>
            </a:r>
            <a:br>
              <a:rPr lang="en-US" sz="2700" dirty="0"/>
            </a:br>
            <a:r>
              <a:rPr lang="en-US" sz="2700" dirty="0" smtClean="0"/>
              <a:t/>
            </a:r>
            <a:br>
              <a:rPr lang="en-US" sz="2700" dirty="0" smtClean="0"/>
            </a:br>
            <a:r>
              <a:rPr lang="en-US" sz="2700" dirty="0" smtClean="0">
                <a:solidFill>
                  <a:schemeClr val="tx1"/>
                </a:solidFill>
              </a:rPr>
              <a:t>It </a:t>
            </a:r>
            <a:r>
              <a:rPr lang="en-US" sz="2700" dirty="0">
                <a:solidFill>
                  <a:schemeClr val="tx1"/>
                </a:solidFill>
              </a:rPr>
              <a:t>is assumed that the horizontal distance between the instrument and the object can be </a:t>
            </a:r>
            <a:r>
              <a:rPr lang="en-US" sz="2700" dirty="0" smtClean="0">
                <a:solidFill>
                  <a:schemeClr val="tx1"/>
                </a:solidFill>
              </a:rPr>
              <a:t>measured accurately. </a:t>
            </a:r>
            <a:r>
              <a:rPr lang="en-US" sz="2700" dirty="0">
                <a:solidFill>
                  <a:schemeClr val="tx1"/>
                </a:solidFill>
              </a:rPr>
              <a:t>In Fig. 1, let B = instrument </a:t>
            </a:r>
            <a:r>
              <a:rPr lang="en-US" sz="2700" dirty="0" smtClean="0">
                <a:solidFill>
                  <a:schemeClr val="tx1"/>
                </a:solidFill>
              </a:rPr>
              <a:t>station F </a:t>
            </a:r>
            <a:r>
              <a:rPr lang="en-US" sz="2700" dirty="0">
                <a:solidFill>
                  <a:schemeClr val="tx1"/>
                </a:solidFill>
              </a:rPr>
              <a:t>= point to be </a:t>
            </a:r>
            <a:r>
              <a:rPr lang="en-US" sz="2700" dirty="0" smtClean="0">
                <a:solidFill>
                  <a:schemeClr val="tx1"/>
                </a:solidFill>
              </a:rPr>
              <a:t>observed </a:t>
            </a:r>
            <a:r>
              <a:rPr lang="en-US" sz="2700" dirty="0">
                <a:solidFill>
                  <a:schemeClr val="tx1"/>
                </a:solidFill>
              </a:rPr>
              <a:t>= </a:t>
            </a:r>
            <a:r>
              <a:rPr lang="en-US" sz="2700" dirty="0" smtClean="0">
                <a:solidFill>
                  <a:schemeClr val="tx1"/>
                </a:solidFill>
              </a:rPr>
              <a:t>center </a:t>
            </a:r>
            <a:r>
              <a:rPr lang="en-US" sz="2700" dirty="0">
                <a:solidFill>
                  <a:schemeClr val="tx1"/>
                </a:solidFill>
              </a:rPr>
              <a:t>of the instrument AF = vertical object D = CE = horizontal distance </a:t>
            </a:r>
            <a:r>
              <a:rPr lang="en-US" sz="2700" dirty="0" smtClean="0">
                <a:solidFill>
                  <a:schemeClr val="tx1"/>
                </a:solidFill>
              </a:rPr>
              <a:t>1</a:t>
            </a:r>
            <a:r>
              <a:rPr lang="en-US" sz="2700" dirty="0">
                <a:solidFill>
                  <a:schemeClr val="tx1"/>
                </a:solidFill>
              </a:rPr>
              <a:t/>
            </a:r>
            <a:br>
              <a:rPr lang="en-US" sz="2700" dirty="0">
                <a:solidFill>
                  <a:schemeClr val="tx1"/>
                </a:solidFill>
              </a:rPr>
            </a:br>
            <a:r>
              <a:rPr lang="en-US" sz="2700" dirty="0">
                <a:solidFill>
                  <a:schemeClr val="tx1"/>
                </a:solidFill>
              </a:rPr>
              <a:t>= height of the instrument at Bh = height FES = reading on the levelling staff held vertical on the Bench Mark (B.M)</a:t>
            </a:r>
            <a:br>
              <a:rPr lang="en-US" sz="2700" dirty="0">
                <a:solidFill>
                  <a:schemeClr val="tx1"/>
                </a:solidFill>
              </a:rPr>
            </a:br>
            <a:r>
              <a:rPr lang="en-US" sz="2700" dirty="0">
                <a:solidFill>
                  <a:schemeClr val="tx1"/>
                </a:solidFill>
              </a:rPr>
              <a:t/>
            </a:r>
            <a:br>
              <a:rPr lang="en-US" sz="2700" dirty="0">
                <a:solidFill>
                  <a:schemeClr val="tx1"/>
                </a:solidFill>
              </a:rPr>
            </a:br>
            <a:r>
              <a:rPr lang="en-US" sz="2700" dirty="0">
                <a:solidFill>
                  <a:schemeClr val="tx1"/>
                </a:solidFill>
              </a:rPr>
              <a:t>= angle of elevation of the top of the </a:t>
            </a:r>
            <a:r>
              <a:rPr lang="en-US" sz="2700" dirty="0" smtClean="0">
                <a:solidFill>
                  <a:schemeClr val="tx1"/>
                </a:solidFill>
              </a:rPr>
              <a:t>object</a:t>
            </a:r>
            <a:br>
              <a:rPr lang="en-US" sz="2700" dirty="0" smtClean="0">
                <a:solidFill>
                  <a:schemeClr val="tx1"/>
                </a:solidFill>
              </a:rPr>
            </a:br>
            <a:r>
              <a:rPr lang="en-US" sz="2700" dirty="0" smtClean="0">
                <a:solidFill>
                  <a:schemeClr val="tx1"/>
                </a:solidFill>
              </a:rPr>
              <a:t>so, H=D tan z</a:t>
            </a:r>
            <a:endParaRPr lang="en-US" dirty="0">
              <a:solidFill>
                <a:schemeClr val="tx1"/>
              </a:solidFill>
            </a:endParaRPr>
          </a:p>
        </p:txBody>
      </p:sp>
    </p:spTree>
    <p:extLst>
      <p:ext uri="{BB962C8B-B14F-4D97-AF65-F5344CB8AC3E}">
        <p14:creationId xmlns:p14="http://schemas.microsoft.com/office/powerpoint/2010/main" val="584250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95800"/>
            <a:ext cx="8229600" cy="1630363"/>
          </a:xfrm>
        </p:spPr>
        <p:txBody>
          <a:bodyPr>
            <a:normAutofit lnSpcReduction="10000"/>
          </a:bodyPr>
          <a:lstStyle/>
          <a:p>
            <a:r>
              <a:rPr lang="en-US" sz="2400" dirty="0" smtClean="0"/>
              <a:t>R.L of F= R.L of B.M. + h + D tan z</a:t>
            </a:r>
          </a:p>
          <a:p>
            <a:r>
              <a:rPr lang="en-US" sz="2400" dirty="0" smtClean="0"/>
              <a:t>Corrections for curvature and refraction </a:t>
            </a:r>
          </a:p>
          <a:p>
            <a:pPr marL="0" indent="0">
              <a:buNone/>
            </a:pPr>
            <a:r>
              <a:rPr lang="en-US" sz="2400" dirty="0"/>
              <a:t> </a:t>
            </a:r>
            <a:r>
              <a:rPr lang="en-US" sz="2400" dirty="0" smtClean="0"/>
              <a:t>C =0.06735(D*D) so the true R.L is R.L of B.M. + h +D </a:t>
            </a:r>
            <a:r>
              <a:rPr lang="en-US" sz="2400" dirty="0" err="1" smtClean="0"/>
              <a:t>tanz</a:t>
            </a:r>
            <a:r>
              <a:rPr lang="en-US" sz="2400" dirty="0" smtClean="0"/>
              <a:t> + C</a:t>
            </a:r>
          </a:p>
        </p:txBody>
      </p:sp>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352675" y="0"/>
            <a:ext cx="6791325" cy="4114800"/>
          </a:xfrm>
        </p:spPr>
      </p:pic>
    </p:spTree>
    <p:extLst>
      <p:ext uri="{BB962C8B-B14F-4D97-AF65-F5344CB8AC3E}">
        <p14:creationId xmlns:p14="http://schemas.microsoft.com/office/powerpoint/2010/main" val="1505862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389120"/>
          </a:xfrm>
        </p:spPr>
        <p:txBody>
          <a:bodyPr>
            <a:normAutofit/>
          </a:bodyPr>
          <a:lstStyle/>
          <a:p>
            <a:r>
              <a:rPr lang="en-US" dirty="0" smtClean="0"/>
              <a:t>If the both the angle of depression and elevation are given to us then we can directly find the height of the whole building.</a:t>
            </a:r>
          </a:p>
          <a:p>
            <a:r>
              <a:rPr lang="en-US" dirty="0" smtClean="0"/>
              <a:t>Let us assume the angle of elevation is z1 and angle of depression is z2 and the object is accessible and the distance between instrument and foot of building is D</a:t>
            </a:r>
          </a:p>
          <a:p>
            <a:r>
              <a:rPr lang="en-US" dirty="0" smtClean="0"/>
              <a:t>then,</a:t>
            </a:r>
          </a:p>
          <a:p>
            <a:pPr marL="0" indent="0">
              <a:buNone/>
            </a:pPr>
            <a:r>
              <a:rPr lang="en-US" dirty="0"/>
              <a:t> </a:t>
            </a:r>
            <a:r>
              <a:rPr lang="en-US" dirty="0" smtClean="0"/>
              <a:t>           Height of building= D tan z1 + D tan z2</a:t>
            </a:r>
            <a:endParaRPr lang="en-US" dirty="0"/>
          </a:p>
        </p:txBody>
      </p:sp>
    </p:spTree>
    <p:extLst>
      <p:ext uri="{BB962C8B-B14F-4D97-AF65-F5344CB8AC3E}">
        <p14:creationId xmlns:p14="http://schemas.microsoft.com/office/powerpoint/2010/main" val="2318734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876800"/>
            <a:ext cx="6781800" cy="1752600"/>
          </a:xfrm>
        </p:spPr>
        <p:txBody>
          <a:bodyPr>
            <a:noAutofit/>
          </a:bodyPr>
          <a:lstStyle/>
          <a:p>
            <a:r>
              <a:rPr lang="en-US" sz="4400" dirty="0" smtClean="0"/>
              <a:t>Case 2</a:t>
            </a:r>
            <a:br>
              <a:rPr lang="en-US" sz="4400" dirty="0" smtClean="0"/>
            </a:br>
            <a:r>
              <a:rPr lang="en-US" sz="4400" b="1" dirty="0" smtClean="0"/>
              <a:t>Base of the object is not accessible</a:t>
            </a:r>
            <a:endParaRPr lang="en-US" sz="4400" b="1" dirty="0"/>
          </a:p>
        </p:txBody>
      </p:sp>
      <p:sp>
        <p:nvSpPr>
          <p:cNvPr id="3" name="Content Placeholder 2"/>
          <p:cNvSpPr>
            <a:spLocks noGrp="1"/>
          </p:cNvSpPr>
          <p:nvPr>
            <p:ph idx="1"/>
          </p:nvPr>
        </p:nvSpPr>
        <p:spPr/>
        <p:txBody>
          <a:bodyPr>
            <a:normAutofit lnSpcReduction="10000"/>
          </a:bodyPr>
          <a:lstStyle/>
          <a:p>
            <a:r>
              <a:rPr lang="en-US" sz="2800" dirty="0" smtClean="0"/>
              <a:t>Depending upon the terrain, three cases may rise:</a:t>
            </a:r>
          </a:p>
          <a:p>
            <a:pPr marL="0" indent="0">
              <a:buNone/>
            </a:pPr>
            <a:r>
              <a:rPr lang="en-US" sz="2800" dirty="0"/>
              <a:t> </a:t>
            </a:r>
            <a:r>
              <a:rPr lang="en-US" sz="2800" dirty="0" smtClean="0"/>
              <a:t>1. When the instrument axes at both stations P and Q are at the same level.</a:t>
            </a:r>
          </a:p>
          <a:p>
            <a:pPr marL="0" indent="0">
              <a:buNone/>
            </a:pPr>
            <a:r>
              <a:rPr lang="en-US" sz="2800" dirty="0" smtClean="0"/>
              <a:t> 2. When the instrument axes at the stations P and Q are at different levels but the difference in level I small.</a:t>
            </a:r>
          </a:p>
          <a:p>
            <a:pPr marL="0" indent="0">
              <a:buNone/>
            </a:pPr>
            <a:r>
              <a:rPr lang="en-US" sz="2800" dirty="0" smtClean="0"/>
              <a:t> 3. When then instrument axes at stations P and Q are at different levels and the difference in level is more.</a:t>
            </a:r>
            <a:endParaRPr lang="en-US" sz="2800" dirty="0"/>
          </a:p>
        </p:txBody>
      </p:sp>
    </p:spTree>
    <p:extLst>
      <p:ext uri="{BB962C8B-B14F-4D97-AF65-F5344CB8AC3E}">
        <p14:creationId xmlns:p14="http://schemas.microsoft.com/office/powerpoint/2010/main" val="35572518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171</TotalTime>
  <Words>429</Words>
  <Application>Microsoft Office PowerPoint</Application>
  <PresentationFormat>On-screen Show (4:3)</PresentationFormat>
  <Paragraphs>62</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NewsPrint</vt:lpstr>
      <vt:lpstr>Equation</vt:lpstr>
      <vt:lpstr>Trigonometric leveling </vt:lpstr>
      <vt:lpstr>Introduction </vt:lpstr>
      <vt:lpstr>PowerPoint Presentation</vt:lpstr>
      <vt:lpstr>The principle of trigonometric heighting </vt:lpstr>
      <vt:lpstr>HEIGHTS And DISTANCES</vt:lpstr>
      <vt:lpstr>(Case 1) Determination of elevation of object when the base is accessible the object is Vertical  It is assumed that the horizontal distance between the instrument and the object can be measured accurately. In Fig. 1, let B = instrument station F = point to be observed = center of the instrument AF = vertical object D = CE = horizontal distance 1 = height of the instrument at Bh = height FES = reading on the levelling staff held vertical on the Bench Mark (B.M)  = angle of elevation of the top of the object so, H=D tan z</vt:lpstr>
      <vt:lpstr>PowerPoint Presentation</vt:lpstr>
      <vt:lpstr>PowerPoint Presentation</vt:lpstr>
      <vt:lpstr>Case 2 Base of the object is not accessible</vt:lpstr>
      <vt:lpstr>PowerPoint Presentation</vt:lpstr>
      <vt:lpstr>Case 3  Base of the object is not accessible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Trigonometric leveling </dc:title>
  <dc:creator>Dell</dc:creator>
  <cp:lastModifiedBy>admin</cp:lastModifiedBy>
  <cp:revision>26</cp:revision>
  <dcterms:created xsi:type="dcterms:W3CDTF">2014-10-16T04:25:02Z</dcterms:created>
  <dcterms:modified xsi:type="dcterms:W3CDTF">2014-11-04T13:23:58Z</dcterms:modified>
</cp:coreProperties>
</file>